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4"/>
  </p:notesMasterIdLst>
  <p:sldIdLst>
    <p:sldId id="256" r:id="rId2"/>
    <p:sldId id="296" r:id="rId3"/>
    <p:sldId id="297" r:id="rId4"/>
    <p:sldId id="299" r:id="rId5"/>
    <p:sldId id="300" r:id="rId6"/>
    <p:sldId id="301" r:id="rId7"/>
    <p:sldId id="298" r:id="rId8"/>
    <p:sldId id="302" r:id="rId9"/>
    <p:sldId id="303" r:id="rId10"/>
    <p:sldId id="305" r:id="rId11"/>
    <p:sldId id="304" r:id="rId12"/>
    <p:sldId id="306" r:id="rId13"/>
    <p:sldId id="308" r:id="rId14"/>
    <p:sldId id="309" r:id="rId15"/>
    <p:sldId id="307" r:id="rId16"/>
    <p:sldId id="310" r:id="rId17"/>
    <p:sldId id="312" r:id="rId18"/>
    <p:sldId id="313" r:id="rId19"/>
    <p:sldId id="311" r:id="rId20"/>
    <p:sldId id="314" r:id="rId21"/>
    <p:sldId id="323" r:id="rId22"/>
    <p:sldId id="317" r:id="rId23"/>
    <p:sldId id="318" r:id="rId24"/>
    <p:sldId id="321" r:id="rId25"/>
    <p:sldId id="319" r:id="rId26"/>
    <p:sldId id="316" r:id="rId27"/>
    <p:sldId id="324" r:id="rId28"/>
    <p:sldId id="320" r:id="rId29"/>
    <p:sldId id="315" r:id="rId30"/>
    <p:sldId id="322" r:id="rId31"/>
    <p:sldId id="294" r:id="rId32"/>
    <p:sldId id="29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BC759E33-10A7-4B11-B0B1-D464E22A7DC7}">
          <p14:sldIdLst>
            <p14:sldId id="256"/>
            <p14:sldId id="296"/>
            <p14:sldId id="297"/>
            <p14:sldId id="299"/>
            <p14:sldId id="300"/>
            <p14:sldId id="301"/>
            <p14:sldId id="298"/>
            <p14:sldId id="302"/>
            <p14:sldId id="303"/>
            <p14:sldId id="305"/>
            <p14:sldId id="304"/>
            <p14:sldId id="306"/>
            <p14:sldId id="308"/>
            <p14:sldId id="309"/>
            <p14:sldId id="307"/>
            <p14:sldId id="310"/>
            <p14:sldId id="312"/>
            <p14:sldId id="313"/>
            <p14:sldId id="311"/>
            <p14:sldId id="314"/>
            <p14:sldId id="323"/>
            <p14:sldId id="317"/>
            <p14:sldId id="318"/>
            <p14:sldId id="321"/>
            <p14:sldId id="319"/>
            <p14:sldId id="316"/>
            <p14:sldId id="324"/>
            <p14:sldId id="320"/>
            <p14:sldId id="315"/>
            <p14:sldId id="322"/>
          </p14:sldIdLst>
        </p14:section>
        <p14:section name="Розділ без заголовка" id="{6D5AEB7A-9297-46BB-8895-AE5BBCE08EDF}">
          <p14:sldIdLst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66FFFF"/>
    <a:srgbClr val="26B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70C5B-6584-4233-BBFD-B6249AE61865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EFCF5-B978-417E-80D5-B45DF46C21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791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763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77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6728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003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9950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8630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1613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49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591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25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488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860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770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30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903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09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C1A3B-BA1F-45C1-B11C-FA6CD15C281B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147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orage/app/media/doshkilna/2021/05/11/Dv_2021-03-Gavrysh.pdf" TargetMode="External"/><Relationship Id="rId2" Type="http://schemas.openxmlformats.org/officeDocument/2006/relationships/hyperlink" Target="https://mon.gov.ua/storage/app/media/rizne/2021/12.01/Pro_novu_redaktsiyu%20Bazovoho%20komponenta%20doshkilnoyi%20osvity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5A2B29-C40F-4DFD-98D3-D3F00E8880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370" y="257896"/>
            <a:ext cx="6505360" cy="6462943"/>
          </a:xfrm>
          <a:prstGeom prst="rect">
            <a:avLst/>
          </a:prstGeom>
        </p:spPr>
      </p:pic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0" y="146482"/>
            <a:ext cx="5136229" cy="104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6C6B69-631B-48A4-B502-4A46B7F38DCD}"/>
              </a:ext>
            </a:extLst>
          </p:cNvPr>
          <p:cNvSpPr txBox="1"/>
          <p:nvPr/>
        </p:nvSpPr>
        <p:spPr>
          <a:xfrm>
            <a:off x="6604987" y="248575"/>
            <a:ext cx="511710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Дата проведення – 1 травня 2024 року</a:t>
            </a:r>
          </a:p>
          <a:p>
            <a:r>
              <a:rPr lang="uk-UA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Час проведення – 13.00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23CFA-1FE1-4852-B945-4A1E3D578109}"/>
              </a:ext>
            </a:extLst>
          </p:cNvPr>
          <p:cNvSpPr txBox="1"/>
          <p:nvPr/>
        </p:nvSpPr>
        <p:spPr>
          <a:xfrm rot="10800000" flipV="1">
            <a:off x="1755502" y="1383971"/>
            <a:ext cx="921357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Практичний семінар для педагогів закладів дошкільної освіти </a:t>
            </a:r>
            <a:r>
              <a:rPr lang="uk-UA" sz="20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Вороновицької</a:t>
            </a:r>
            <a:r>
              <a:rPr lang="uk-UA" sz="20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 селищної громади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E4B600-362B-452C-928C-F308AB8AF2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500" y="4243526"/>
            <a:ext cx="1993130" cy="25454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6DDEF4-C51D-4C68-AB06-B08959430B00}"/>
              </a:ext>
            </a:extLst>
          </p:cNvPr>
          <p:cNvSpPr txBox="1"/>
          <p:nvPr/>
        </p:nvSpPr>
        <p:spPr>
          <a:xfrm>
            <a:off x="822952" y="2391050"/>
            <a:ext cx="11078678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мовленнєвої</a:t>
            </a:r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інноваційних</a:t>
            </a:r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endParaRPr lang="ru-RU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86C2A-F92A-4DC0-BB1A-603AFCA25B36}"/>
              </a:ext>
            </a:extLst>
          </p:cNvPr>
          <p:cNvSpPr txBox="1"/>
          <p:nvPr/>
        </p:nvSpPr>
        <p:spPr>
          <a:xfrm>
            <a:off x="1509204" y="5708581"/>
            <a:ext cx="829313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Спікер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консультант КУ «ЦПРПП ВМР» Лариса Бондарчук</a:t>
            </a:r>
            <a:endParaRPr lang="uk-UA" sz="20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722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0" y="146483"/>
            <a:ext cx="3387405" cy="6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9E604A9-D982-484F-8D6F-DF9D26D2D448}"/>
              </a:ext>
            </a:extLst>
          </p:cNvPr>
          <p:cNvSpPr/>
          <p:nvPr/>
        </p:nvSpPr>
        <p:spPr>
          <a:xfrm>
            <a:off x="343300" y="1008050"/>
            <a:ext cx="11245518" cy="2739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засвоїти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наслідує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дорослого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словник, манеру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образне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інтонації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мовленнєвої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висловлювання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відтворювати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передусім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 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спілкуванні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однолітками</a:t>
            </a:r>
            <a:endParaRPr lang="uk-UA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AED8B3-046C-4967-A90E-DB73EE60B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622" y="3521922"/>
            <a:ext cx="4246985" cy="296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15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2173" cy="6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3E273DC-DCDA-4E46-9D68-56A05B5B39CF}"/>
              </a:ext>
            </a:extLst>
          </p:cNvPr>
          <p:cNvSpPr/>
          <p:nvPr/>
        </p:nvSpPr>
        <p:spPr>
          <a:xfrm>
            <a:off x="275270" y="838826"/>
            <a:ext cx="10857297" cy="46474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спілкування дітей – це:</a:t>
            </a:r>
          </a:p>
          <a:p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Дотримання дитиною норм і правил спілкування з дорослими та однолітками (говорити ввічливо, спокійно, уважно;  слухати, дякувати);</a:t>
            </a:r>
          </a:p>
          <a:p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Наявність  </a:t>
            </a:r>
            <a:r>
              <a:rPr lang="uk-UA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(відповідно віку)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словникового запасу;</a:t>
            </a:r>
          </a:p>
          <a:p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Узгодженість вербальних і невербальних засобів комунікації;</a:t>
            </a:r>
          </a:p>
          <a:p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Доцільність мовленнєвих зворотів у різних ситуаціях;</a:t>
            </a:r>
          </a:p>
          <a:p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 краси мовлення й бажання говорити красиво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D790BE-9955-4D40-96B1-15315AED7C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3826" y="295117"/>
            <a:ext cx="2281187" cy="13429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EA4087-4258-40F5-9305-D17504BF4D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6274" y="2667003"/>
            <a:ext cx="2281186" cy="179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4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0" y="146483"/>
            <a:ext cx="3387405" cy="6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2931C18-DD3B-4EDD-9351-40B1E0D419DE}"/>
              </a:ext>
            </a:extLst>
          </p:cNvPr>
          <p:cNvSpPr/>
          <p:nvPr/>
        </p:nvSpPr>
        <p:spPr>
          <a:xfrm>
            <a:off x="2887578" y="146483"/>
            <a:ext cx="9008499" cy="45858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мовлення 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  від обсягу словника дитини, </a:t>
            </a:r>
          </a:p>
          <a:p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того, як вимовляються слова, з якою інтонацією, гучністю, в якому темпі.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мовлення дітей неодмінно включає в себе </a:t>
            </a:r>
            <a:r>
              <a:rPr lang="uk-UA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 зв`язним мовленням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безпосередньо пов`язаним з інтелектуальним розвитком дитини та з її комунікативними навичками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04CBF1-AAFC-4345-80D1-FA1F3778A4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29" y="4732354"/>
            <a:ext cx="2825109" cy="18020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5C946C-B4FA-425B-A9EF-20C96BDBE8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617" y="4381000"/>
            <a:ext cx="3161200" cy="215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25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0" y="146483"/>
            <a:ext cx="3387405" cy="6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C457442-DCA1-46A0-A78D-2AE8CBA7BF53}"/>
              </a:ext>
            </a:extLst>
          </p:cNvPr>
          <p:cNvSpPr/>
          <p:nvPr/>
        </p:nvSpPr>
        <p:spPr>
          <a:xfrm>
            <a:off x="106530" y="683581"/>
            <a:ext cx="9632272" cy="5940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Означені чинники не є  вродженими уміннями, тому засвоїти їх дитині доведеться самостійно у супроводі дорослого.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 сприятимуть 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форми взаємодії з дітьми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ігри-ситуації,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тематичні мініатюри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полілог</a:t>
            </a: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дітьми про базові ціннісні поняття);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художньо-педагогічне спілкування;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мовленнєві </a:t>
            </a:r>
            <a:r>
              <a:rPr lang="uk-UA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батли</a:t>
            </a: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(змагання);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конкурси мовознавців;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рольові театри з </a:t>
            </a:r>
            <a:r>
              <a:rPr lang="uk-UA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обігруванням</a:t>
            </a: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певних комунікативних ситуацій</a:t>
            </a:r>
            <a:endParaRPr lang="uk-UA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5FF24B-6976-431F-874D-F84D4D41C1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5097" y="1473694"/>
            <a:ext cx="2502198" cy="16667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228AED-2162-4727-B2FE-3871FA7B31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114" y="3555045"/>
            <a:ext cx="3042771" cy="182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46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0" y="146483"/>
            <a:ext cx="3387405" cy="6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C386BAB-B13B-4BAA-8DE4-56871B96D9BB}"/>
              </a:ext>
            </a:extLst>
          </p:cNvPr>
          <p:cNvSpPr/>
          <p:nvPr/>
        </p:nvSpPr>
        <p:spPr>
          <a:xfrm>
            <a:off x="866274" y="675433"/>
            <a:ext cx="11020926" cy="45858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стрімко зросла кількість дошкільників, які мають певні </a:t>
            </a:r>
            <a:r>
              <a:rPr lang="uk-UA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мовленнєві порушення 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супроводжуються</a:t>
            </a:r>
            <a:r>
              <a:rPr lang="uk-UA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мовленнєвою пасивністю</a:t>
            </a:r>
            <a:r>
              <a:rPr lang="uk-UA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 небажання говорити може спостерігатися і в дітей, які не мають порушення мовлення.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Мовленнєва пасивність 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 у дошкільників через недостатню сформованість мовленнєвих умінь або в </a:t>
            </a: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негативному ставленні до мовленнєвої діяльності 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 чи до виконання мовленнєвих вправ зокрема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2B7BDA-5F62-401D-AF96-FD8F1774FF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251" y="5162937"/>
            <a:ext cx="2432482" cy="156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69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0" y="146483"/>
            <a:ext cx="3387405" cy="6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55BB6FF-7DE2-438E-A8AE-94D6FDB3E8D1}"/>
              </a:ext>
            </a:extLst>
          </p:cNvPr>
          <p:cNvSpPr/>
          <p:nvPr/>
        </p:nvSpPr>
        <p:spPr>
          <a:xfrm>
            <a:off x="250257" y="920621"/>
            <a:ext cx="11733195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 кожної дитини має індивідуальні особливості, які можуть бути в</a:t>
            </a:r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родженими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набутими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Вроджені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більш стабільні і важко піддаються педагогічному впливу. Це особливості нервової системи.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Набуті 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 особливості менш стійкі і піддаються змінам.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визначаються умовами життя і вихованням дитини, її власним життєвим досвідом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6949A1-278B-4EA2-A403-7F7FF16382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064" y="4417996"/>
            <a:ext cx="3619098" cy="23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74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0" y="146483"/>
            <a:ext cx="3387405" cy="6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1918481-03E9-42B4-A3AA-3799DE425EE9}"/>
              </a:ext>
            </a:extLst>
          </p:cNvPr>
          <p:cNvSpPr/>
          <p:nvPr/>
        </p:nvSpPr>
        <p:spPr>
          <a:xfrm>
            <a:off x="1510950" y="721896"/>
            <a:ext cx="1043497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мовленнєвої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пасивності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23394E1-E95A-42B5-89DF-D0FAD4FF579D}"/>
              </a:ext>
            </a:extLst>
          </p:cNvPr>
          <p:cNvSpPr/>
          <p:nvPr/>
        </p:nvSpPr>
        <p:spPr>
          <a:xfrm>
            <a:off x="183365" y="1528315"/>
            <a:ext cx="10780511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Сенсорний голод 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(мінімум вражень від природного довкілля, прогулянки з батьками зводиться до сидіння на лавках у парках з гаджетами у руках);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Бідність мовленнєвої інформації 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природне та соціальне довкілля, яку малюк має отримувати від дорослого;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Дефіціт</a:t>
            </a:r>
            <a:r>
              <a:rPr lang="uk-UA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мовленнєвої інформації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яку дорослі адресують дитині під час вільної самостійної діяльності;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26E35F-FBF5-418A-A11A-EB3B8095F1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0545" y="3885176"/>
            <a:ext cx="1825378" cy="189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27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0" y="146483"/>
            <a:ext cx="3387405" cy="6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8308252-C5B0-4663-9120-EBA515F41BC7}"/>
              </a:ext>
            </a:extLst>
          </p:cNvPr>
          <p:cNvSpPr/>
          <p:nvPr/>
        </p:nvSpPr>
        <p:spPr>
          <a:xfrm>
            <a:off x="1556065" y="632789"/>
            <a:ext cx="1045260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мовленнєвої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пасивності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000" dirty="0">
                <a:solidFill>
                  <a:srgbClr val="FF0000"/>
                </a:solidFill>
              </a:rPr>
              <a:t>:</a:t>
            </a:r>
            <a:endParaRPr lang="uk-UA" sz="4000" dirty="0">
              <a:solidFill>
                <a:srgbClr val="FF0000"/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70B2C83-44D5-435B-8E3A-1107DF8C8146}"/>
              </a:ext>
            </a:extLst>
          </p:cNvPr>
          <p:cNvSpPr/>
          <p:nvPr/>
        </p:nvSpPr>
        <p:spPr>
          <a:xfrm>
            <a:off x="506931" y="1659285"/>
            <a:ext cx="8598568" cy="42165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 діалогічного спілкування 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однолітками (дитина не вступає в контакт, ігнорує комунікацію);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 спілкування 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дорослими: старшими рідними сестрами або братами, батьками, родичами;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затримка введення 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мовлення дитини повноцінних слів.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CBA234-5461-4E9F-8B1C-BEA61EAD3A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547" y="4486376"/>
            <a:ext cx="3133409" cy="18333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B75323-B82A-464C-869C-D38DEEFA8D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109" y="1473001"/>
            <a:ext cx="3349592" cy="227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92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0" y="146483"/>
            <a:ext cx="3387405" cy="6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2043475-DEA6-4CCE-B547-FF6B993BA096}"/>
              </a:ext>
            </a:extLst>
          </p:cNvPr>
          <p:cNvSpPr/>
          <p:nvPr/>
        </p:nvSpPr>
        <p:spPr>
          <a:xfrm>
            <a:off x="2961371" y="491941"/>
            <a:ext cx="8858451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опановують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слухаючи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Недостатньо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Темп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дорослого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сповілненим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жіж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окреслені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надалі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виокремлювати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лексичні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мовленнєвого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потоку</a:t>
            </a:r>
            <a:endParaRPr lang="uk-UA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5D69DC-BD58-45A1-85FC-BBC94CD9C5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11" y="4455426"/>
            <a:ext cx="3229578" cy="22560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6192B0-4DEF-42FC-B54B-1FE33FDC9F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166" y="4727240"/>
            <a:ext cx="2954368" cy="19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65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0" y="146483"/>
            <a:ext cx="3387405" cy="6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0AB9B2E-4E35-4EB1-A463-AE110FE34FA4}"/>
              </a:ext>
            </a:extLst>
          </p:cNvPr>
          <p:cNvSpPr/>
          <p:nvPr/>
        </p:nvSpPr>
        <p:spPr>
          <a:xfrm>
            <a:off x="801951" y="664143"/>
            <a:ext cx="11094874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Мультики і розвивальні ігри</a:t>
            </a:r>
          </a:p>
          <a:p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різноманітних гаджетах ні в якому разі не можуть стати альтернативою, вони навіть 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несуть загрозу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затримці або повільному розвитку мовлення дитини.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Озвучення мультиків дорослими 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йде у пришвидшеному темпі, яскраві картинки швидко змінюються, це все</a:t>
            </a: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заважає дитині 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вслухатися</a:t>
            </a: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мовлення</a:t>
            </a:r>
            <a:r>
              <a:rPr lang="uk-UA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9CE350-396C-49E7-81E6-5C6F248CC8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569" y="4536489"/>
            <a:ext cx="3203385" cy="21313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5AA936-BDF3-48BD-A75F-DFE2650787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94" y="4383949"/>
            <a:ext cx="2845564" cy="22839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F5DD14-047E-41F4-B124-20AACB3285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232" y="4282284"/>
            <a:ext cx="953330" cy="9466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8B81D7-760A-437B-BB44-F818C114F8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1771" y="4189141"/>
            <a:ext cx="1157055" cy="11329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86B3BA-7143-4AD6-8293-213164993B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06530" y="789103"/>
            <a:ext cx="756528" cy="17644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2CB407-7AAC-4CD8-83DD-E917994133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934" y="1278322"/>
            <a:ext cx="655537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7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0" y="76025"/>
            <a:ext cx="2941470" cy="59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12612DD-BF6A-4C2B-BF84-731CDD43CABF}"/>
              </a:ext>
            </a:extLst>
          </p:cNvPr>
          <p:cNvSpPr/>
          <p:nvPr/>
        </p:nvSpPr>
        <p:spPr>
          <a:xfrm>
            <a:off x="516552" y="2498977"/>
            <a:ext cx="9820980" cy="4093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програма для дітей від 2 до 7 років </a:t>
            </a:r>
            <a:r>
              <a:rPr lang="uk-UA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«Дитина»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(редакції 2020 року</a:t>
            </a:r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 сучасних дітей як покоління 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«Альфа» 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це діти цифрової ери, які вирізняються інтелектуальною та емоційною своєрідністю: їхній світ цінностей значною мірою підвладний онлайн-соціалізації, тому сучасні виклики життя є для них лише звичними умовами буття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F2B8F33-B919-41ED-80A9-EACBB8E820D9}"/>
              </a:ext>
            </a:extLst>
          </p:cNvPr>
          <p:cNvSpPr/>
          <p:nvPr/>
        </p:nvSpPr>
        <p:spPr>
          <a:xfrm>
            <a:off x="2990704" y="150877"/>
            <a:ext cx="71510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uk-UA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 покоління Альфа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366EB6-1695-4409-BD46-E4F1AFFAB3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52" y="961249"/>
            <a:ext cx="3651187" cy="16459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84158E-A84A-4C7A-8455-2B387869BF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778" y="896645"/>
            <a:ext cx="2716566" cy="21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62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0" y="146483"/>
            <a:ext cx="3387405" cy="6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2BFD316-5CC9-4A15-832B-BD1F3263B123}"/>
              </a:ext>
            </a:extLst>
          </p:cNvPr>
          <p:cNvSpPr/>
          <p:nvPr/>
        </p:nvSpPr>
        <p:spPr>
          <a:xfrm>
            <a:off x="5200548" y="174790"/>
            <a:ext cx="6846771" cy="304698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Гаджети та сучасні іграшки </a:t>
            </a:r>
          </a:p>
          <a:p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крадуть </a:t>
            </a:r>
            <a:r>
              <a:rPr lang="uk-UA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дітей  дитинство,  просте живе спілкування та дружбу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40FDD6-4130-46A8-89DF-337CDA4F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58" y="837399"/>
            <a:ext cx="3310077" cy="25525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2FF44D-BF0D-442B-B61E-71C096E11A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038" y="301270"/>
            <a:ext cx="1283104" cy="1289363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D55CC51-AC8D-4DCB-814A-ABD6216E7FA5}"/>
              </a:ext>
            </a:extLst>
          </p:cNvPr>
          <p:cNvSpPr/>
          <p:nvPr/>
        </p:nvSpPr>
        <p:spPr>
          <a:xfrm>
            <a:off x="284085" y="3335708"/>
            <a:ext cx="863853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батьки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забувають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звичайний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діалог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бесіду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endParaRPr lang="uk-U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158576C-DD7B-464E-890B-F641D904DCDA}"/>
              </a:ext>
            </a:extLst>
          </p:cNvPr>
          <p:cNvSpPr/>
          <p:nvPr/>
        </p:nvSpPr>
        <p:spPr>
          <a:xfrm>
            <a:off x="2170304" y="4907203"/>
            <a:ext cx="98378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швидким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темпом, тому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дорослого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DCF214-1B60-457E-B91F-DDE9652825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32" y="524604"/>
            <a:ext cx="1201127" cy="18002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F696D0-C2BC-4727-B4F6-4BB0BEEF929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7719" y="3745085"/>
            <a:ext cx="1017710" cy="10177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547780-0769-4F7C-B36D-C8D425DA954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30" y="5061066"/>
            <a:ext cx="1787566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52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0" y="146483"/>
            <a:ext cx="3387405" cy="6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CEE19C9-191C-4D6B-A24E-557BE8877F27}"/>
              </a:ext>
            </a:extLst>
          </p:cNvPr>
          <p:cNvSpPr/>
          <p:nvPr/>
        </p:nvSpPr>
        <p:spPr>
          <a:xfrm>
            <a:off x="252019" y="952504"/>
            <a:ext cx="9060658" cy="2927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 дитини </a:t>
            </a:r>
            <a:r>
              <a:rPr lang="uk-UA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відіграє ключову роль у розвитку дитини, допомагаючи їй спілкуватися, виражати свої емоції, розвивати мислення та соціальні навички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DCD6CA6-3F0F-4171-880F-8EFB75C6E3B1}"/>
              </a:ext>
            </a:extLst>
          </p:cNvPr>
          <p:cNvSpPr/>
          <p:nvPr/>
        </p:nvSpPr>
        <p:spPr>
          <a:xfrm>
            <a:off x="2894121" y="4151170"/>
            <a:ext cx="921502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Пам’ятайте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зв’язне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успішного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C4007C-463E-4429-9642-F4A612F55B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7714" y="5415379"/>
            <a:ext cx="1301630" cy="10441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905082-6606-46B6-8F99-9AAB79A30B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5996" y="1631702"/>
            <a:ext cx="3180386" cy="23836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08D899-6EE1-496B-B510-893D086DC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746" y="4325344"/>
            <a:ext cx="2403576" cy="195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20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0" y="146483"/>
            <a:ext cx="3387405" cy="6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E9A9327-A101-4B34-819D-707D58C05EB9}"/>
              </a:ext>
            </a:extLst>
          </p:cNvPr>
          <p:cNvSpPr/>
          <p:nvPr/>
        </p:nvSpPr>
        <p:spPr>
          <a:xfrm>
            <a:off x="1453414" y="738020"/>
            <a:ext cx="9567511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Кубик </a:t>
            </a:r>
            <a:r>
              <a:rPr lang="ru-RU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ігровий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</a:p>
          <a:p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0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критичного </a:t>
            </a:r>
            <a:r>
              <a:rPr lang="ru-RU" sz="40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7911E9-EFF3-4917-BBD1-B0262839B0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665" y="2123015"/>
            <a:ext cx="4743911" cy="446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16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0" y="146483"/>
            <a:ext cx="3387405" cy="6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A327A88-CEF2-4CDC-A9F8-69E4638B16E6}"/>
              </a:ext>
            </a:extLst>
          </p:cNvPr>
          <p:cNvSpPr/>
          <p:nvPr/>
        </p:nvSpPr>
        <p:spPr>
          <a:xfrm>
            <a:off x="248575" y="1774880"/>
            <a:ext cx="9534523" cy="4647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 методу </a:t>
            </a:r>
            <a:r>
              <a:rPr lang="uk-UA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endParaRPr lang="uk-UA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Бенджамін </a:t>
            </a:r>
            <a:r>
              <a:rPr lang="uk-UA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</a:t>
            </a:r>
            <a:r>
              <a:rPr lang="uk-UA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(американський психолог)  </a:t>
            </a:r>
            <a:r>
              <a:rPr lang="uk-UA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об'єднав основні освітні цілі у кілька груп: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 та аналіз отриманих знань;</a:t>
            </a:r>
          </a:p>
          <a:p>
            <a:endParaRPr lang="uk-UA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емоційний відгук дітей на здобуті знання;</a:t>
            </a:r>
          </a:p>
          <a:p>
            <a:endParaRPr lang="uk-UA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здобутих знань на практиці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CCA2E6-2910-47F0-A8ED-0F6B1B4AA2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8991" y="0"/>
            <a:ext cx="3043009" cy="4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61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0" y="146483"/>
            <a:ext cx="3387405" cy="6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69BEA72-E5F8-44DA-982C-0907BBD29337}"/>
              </a:ext>
            </a:extLst>
          </p:cNvPr>
          <p:cNvSpPr/>
          <p:nvPr/>
        </p:nvSpPr>
        <p:spPr>
          <a:xfrm>
            <a:off x="106530" y="1489155"/>
            <a:ext cx="11594239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даним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кубиком педагогам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Сформулювати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тему і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добрати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кожного слова на кубику коло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дозволить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повторити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закріпити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знайомий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Підкинути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кубик. Та грань,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випала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вказує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тип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поставити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починатися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 на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грані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доповнюють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535246-4A93-400A-B136-3F18A3B742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3495" y="0"/>
            <a:ext cx="2541975" cy="311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0" y="146483"/>
            <a:ext cx="3387405" cy="6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0C69DD8-6244-498B-9B85-14077446B32E}"/>
              </a:ext>
            </a:extLst>
          </p:cNvPr>
          <p:cNvSpPr/>
          <p:nvPr/>
        </p:nvSpPr>
        <p:spPr>
          <a:xfrm>
            <a:off x="117775" y="1078494"/>
            <a:ext cx="11704319" cy="4339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- запитання</a:t>
            </a:r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є основними на кожній грані: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(предмет, колір, явище, форму, розмір, героя...) – перевірка базових знань.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 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(опиши процес, що відбувається з предметом, явищем, героєм...) – визначення причинно-наслідкових </a:t>
            </a:r>
            <a:r>
              <a:rPr lang="uk-UA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теми.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(ти справді думаєш, що... ти впевнений, що...) – різносторонній підхід до поставленого питання.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2B0E80-D394-4448-882B-CC75ACA8A0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767" y="4215295"/>
            <a:ext cx="2042458" cy="22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73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0" y="146483"/>
            <a:ext cx="3387405" cy="6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358932B-4D6A-4F22-9D4C-9DFCC76E070A}"/>
              </a:ext>
            </a:extLst>
          </p:cNvPr>
          <p:cNvSpPr/>
          <p:nvPr/>
        </p:nvSpPr>
        <p:spPr>
          <a:xfrm>
            <a:off x="492868" y="837399"/>
            <a:ext cx="1093671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-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запитаня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грані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E22128A-0E2E-4E25-9B41-C042B56AD341}"/>
              </a:ext>
            </a:extLst>
          </p:cNvPr>
          <p:cNvSpPr/>
          <p:nvPr/>
        </p:nvSpPr>
        <p:spPr>
          <a:xfrm>
            <a:off x="259847" y="1528315"/>
            <a:ext cx="11140822" cy="54476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Поділись 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(що ти відчуваєш, коли..., чому ти вибрав...) </a:t>
            </a:r>
          </a:p>
          <a:p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розкриває емоційний стан дошкільника, вчить висловлювати власні емоції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uk-UA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(що буде, якщо..., придумай, як...)</a:t>
            </a:r>
          </a:p>
          <a:p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розвиток стратегії мислення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uk-UA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Запропонуй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(запропонуй, де..., запропонуй, як..., що, якщо...)</a:t>
            </a:r>
          </a:p>
          <a:p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окреслення дитиною власних ідей стосовно поставленого питання</a:t>
            </a:r>
          </a:p>
          <a:p>
            <a:endParaRPr lang="uk-UA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2E5590-DA6A-422B-8D59-B3FA6B8DF1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4101" y="2753791"/>
            <a:ext cx="2610035" cy="233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00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0" y="146483"/>
            <a:ext cx="3387405" cy="6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E22128A-0E2E-4E25-9B41-C042B56AD341}"/>
              </a:ext>
            </a:extLst>
          </p:cNvPr>
          <p:cNvSpPr/>
          <p:nvPr/>
        </p:nvSpPr>
        <p:spPr>
          <a:xfrm>
            <a:off x="525589" y="491941"/>
            <a:ext cx="7189106" cy="5262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uk-UA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Висновок: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«Кубик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популярних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критичне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навчає дітей аналізувати та інтерпретувати інформацію,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будувати гіпотези і відстоювати власну точку зору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C3E5D9-3736-4193-BC90-0AA5360DC9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1225" y="1322772"/>
            <a:ext cx="4199139" cy="399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35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0" y="146483"/>
            <a:ext cx="3387405" cy="6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15931B8-8CFE-4AFF-BFEA-E4ABCD246CD9}"/>
              </a:ext>
            </a:extLst>
          </p:cNvPr>
          <p:cNvSpPr/>
          <p:nvPr/>
        </p:nvSpPr>
        <p:spPr>
          <a:xfrm>
            <a:off x="3088698" y="298790"/>
            <a:ext cx="8810325" cy="169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«Кубик </a:t>
            </a:r>
            <a:r>
              <a:rPr lang="uk-UA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 спілкуванню під час організованої діяльності та гри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738B42-E7BD-4192-8FF1-4E0FC8CD0B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81" y="924025"/>
            <a:ext cx="2784551" cy="30923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1186BA-BDA6-49FF-9A0D-93132936A5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339" y="1991561"/>
            <a:ext cx="2999492" cy="30923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6CD22-A2A5-434B-95C8-63E692EB25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518" y="3268346"/>
            <a:ext cx="3103145" cy="33634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9ACAA2-2DBC-46F1-8117-007663FFA0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910" y="2829668"/>
            <a:ext cx="2786113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2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0" y="146483"/>
            <a:ext cx="3387405" cy="6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270F1D6-3CEC-4AF1-AC25-60520C484F54}"/>
              </a:ext>
            </a:extLst>
          </p:cNvPr>
          <p:cNvSpPr/>
          <p:nvPr/>
        </p:nvSpPr>
        <p:spPr>
          <a:xfrm>
            <a:off x="2512381" y="292963"/>
            <a:ext cx="8788894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 дошкільного віку дуже цікаві та комунікабельні. 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 все потрібно знати, тому вони про все запитують старших: батьків, вихователів, дорослих. 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самим діткам інколи важко розповісти якусь історію або чітко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сформулювати відповідь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C52CB6C-7B91-4584-A0E0-7DCFEDF0ACF4}"/>
              </a:ext>
            </a:extLst>
          </p:cNvPr>
          <p:cNvSpPr/>
          <p:nvPr/>
        </p:nvSpPr>
        <p:spPr>
          <a:xfrm>
            <a:off x="352926" y="3195459"/>
            <a:ext cx="891536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«Кубик </a:t>
            </a:r>
            <a:r>
              <a:rPr lang="uk-UA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орієнтує дітей на п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ошук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відповідей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поставлені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стимулює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замислитися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побачити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площині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опанувати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рідну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розвинути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endParaRPr lang="uk-UA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9C3009-E278-403A-95F2-A4203C293B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970" y="2479090"/>
            <a:ext cx="315310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7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0" y="146483"/>
            <a:ext cx="3406691" cy="69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6259FA9-104F-4C31-8296-D36F8CDE06A0}"/>
              </a:ext>
            </a:extLst>
          </p:cNvPr>
          <p:cNvSpPr/>
          <p:nvPr/>
        </p:nvSpPr>
        <p:spPr>
          <a:xfrm>
            <a:off x="2835593" y="266383"/>
            <a:ext cx="9249877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вони,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Альфа?</a:t>
            </a:r>
          </a:p>
          <a:p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131D0C-D79E-4455-9D5A-D463A92594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72" y="1266549"/>
            <a:ext cx="3813288" cy="2650933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6A55436-2ADA-4414-9B99-02634E65253A}"/>
              </a:ext>
            </a:extLst>
          </p:cNvPr>
          <p:cNvSpPr/>
          <p:nvPr/>
        </p:nvSpPr>
        <p:spPr>
          <a:xfrm>
            <a:off x="4582903" y="1832833"/>
            <a:ext cx="729915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Внуки та правнуки</a:t>
            </a:r>
          </a:p>
          <a:p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поколінь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BFEEDB5-3E7E-4477-9985-91A0DE5E5A53}"/>
              </a:ext>
            </a:extLst>
          </p:cNvPr>
          <p:cNvSpPr/>
          <p:nvPr/>
        </p:nvSpPr>
        <p:spPr>
          <a:xfrm>
            <a:off x="371449" y="3827709"/>
            <a:ext cx="1191088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люди старшого </a:t>
            </a:r>
            <a:r>
              <a:rPr lang="ru-RU" sz="3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впадати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паніку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uk-UA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залишаються спокійними </a:t>
            </a:r>
          </a:p>
          <a:p>
            <a:r>
              <a:rPr lang="uk-UA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просто крокують уперед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54966A-9E23-4123-A9AE-B7FBE2D582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706" y="4420663"/>
            <a:ext cx="3744229" cy="232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04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0" y="146483"/>
            <a:ext cx="3387405" cy="6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82FE97F-F890-486E-8FF7-88106773FBEC}"/>
              </a:ext>
            </a:extLst>
          </p:cNvPr>
          <p:cNvSpPr/>
          <p:nvPr/>
        </p:nvSpPr>
        <p:spPr>
          <a:xfrm>
            <a:off x="1058779" y="933652"/>
            <a:ext cx="1031828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дитини є жага гри і потрібно її задовольняти. Необхідно не тільки дати їй час пограти, а й заповнити цією грою все життя дитини. Все її життя – це гра. Під час гри дитина вивчає та розуміє світ, в якому вона живе. Вона набирається досвіду, коли відчуває речі на дотик, виявляється правою в одних питаннях та помиляється щодо інших» </a:t>
            </a:r>
          </a:p>
          <a:p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А.Макаренко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43A899-4A41-492D-BE51-28BAE47D32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783" y="3726394"/>
            <a:ext cx="3593913" cy="290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61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7523334-F2A2-4760-A39E-9DBA133D359E}"/>
              </a:ext>
            </a:extLst>
          </p:cNvPr>
          <p:cNvSpPr/>
          <p:nvPr/>
        </p:nvSpPr>
        <p:spPr>
          <a:xfrm>
            <a:off x="952870" y="431865"/>
            <a:ext cx="107123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джерела:</a:t>
            </a:r>
          </a:p>
          <a:p>
            <a:endParaRPr lang="fi-FI" sz="2000" dirty="0"/>
          </a:p>
          <a:p>
            <a:pPr marL="457200" indent="-457200">
              <a:buAutoNum type="arabicPeriod"/>
            </a:pPr>
            <a:r>
              <a:rPr lang="uk-UA" sz="2000" b="1" dirty="0">
                <a:latin typeface="Times New Roman" panose="02020603050405020304" pitchFamily="18" charset="0"/>
                <a:ea typeface="Constantia" panose="02030602050306030303" pitchFamily="18" charset="0"/>
              </a:rPr>
              <a:t>Освітня програма для дітей від 2 до 7 років «Дитина», ст. 356-363,  рекомендовано Міністерством освіти і науки України (лист МОН України № 1/11-4960 від 23.07.2020 р.)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 ;</a:t>
            </a:r>
          </a:p>
          <a:p>
            <a:pPr marL="457200" indent="-457200">
              <a:buFontTx/>
              <a:buAutoNum type="arabicPeriod"/>
            </a:pPr>
            <a:r>
              <a:rPr lang="uk-UA" sz="2000" b="1" dirty="0">
                <a:latin typeface="Times New Roman" panose="02020603050405020304" pitchFamily="18" charset="0"/>
                <a:ea typeface="Constantia" panose="02030602050306030303" pitchFamily="18" charset="0"/>
              </a:rPr>
              <a:t>Методичні рекомендації до освітньої програми для дітей від 2 до 7 років «Дитина», ст. 36-53;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Базовий</a:t>
            </a: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компонент </a:t>
            </a:r>
            <a:r>
              <a:rPr lang="ru-RU" sz="20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дошкільної</a:t>
            </a: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освіти</a:t>
            </a: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</a:t>
            </a:r>
            <a:r>
              <a:rPr lang="uk-UA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Державний стандарт дошкільної освіти)</a:t>
            </a: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uk-UA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Нова редакція – 2021.; </a:t>
            </a:r>
            <a:r>
              <a:rPr lang="uk-UA" sz="20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https://mon.gov.ua/storage/app/media/rizne/2021/12.01/Pro_novu_redaktsiyu%20Bazovoho%20komponenta%20doshkilnoyi%20osvity.pdf</a:t>
            </a:r>
            <a:r>
              <a:rPr lang="uk-UA" sz="20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;</a:t>
            </a:r>
          </a:p>
          <a:p>
            <a:pPr marL="457200" indent="-457200">
              <a:buFontTx/>
              <a:buAutoNum type="arabicPeriod"/>
            </a:pPr>
            <a:r>
              <a:rPr lang="uk-UA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Мовлення дитини. Впроваджуємо Базовий компонент дошкільної освіти (Нова редакція) / Гавриш Н.В // Дошкільне виховання. – 2021. – № 3. – С. 3–8. </a:t>
            </a:r>
            <a:r>
              <a:rPr lang="uk-UA" sz="20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https://mon.gov.ua/storage/app/media/doshkilna/2021/05/11/Dv_2021-03-Gavrysh.pdf</a:t>
            </a:r>
            <a:r>
              <a:rPr lang="uk-UA" sz="20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fi-F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OP.ua</a:t>
            </a:r>
          </a:p>
          <a:p>
            <a:r>
              <a:rPr lang="fi-F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https://op.ua › osvita-v-ukraini·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«Кубик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73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3BE0B1-54FE-4D88-A019-B8B03B06C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06" y="159799"/>
            <a:ext cx="10795246" cy="65872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16A0A2-BF51-42E5-B70E-FA4E212EA0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7888">
            <a:off x="911043" y="267920"/>
            <a:ext cx="9364268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64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355"/>
            <a:ext cx="3397066" cy="69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F0C0D91-9EF0-406D-9D78-5541BF66A5E1}"/>
              </a:ext>
            </a:extLst>
          </p:cNvPr>
          <p:cNvSpPr/>
          <p:nvPr/>
        </p:nvSpPr>
        <p:spPr>
          <a:xfrm>
            <a:off x="240632" y="950298"/>
            <a:ext cx="8518358" cy="4093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Малюки трьох-чотирьох років успішно виконують завдання, які раніше використовували для тестування </a:t>
            </a:r>
          </a:p>
          <a:p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молодших школярів </a:t>
            </a:r>
          </a:p>
          <a:p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Переважає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«рефлекс свободи»,  </a:t>
            </a:r>
          </a:p>
          <a:p>
            <a:r>
              <a:rPr lang="uk-UA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самі вибудовують стратегію своєї поведінки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598E53-163A-4DD4-8C62-A90AFE297B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929" y="259798"/>
            <a:ext cx="4237087" cy="28226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F9FDE0-48A8-4B2A-BEBC-4F4E4F4484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453" y="3561347"/>
            <a:ext cx="4086563" cy="273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3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130" y="72032"/>
            <a:ext cx="2964581" cy="60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41CC0CA-A633-436E-99E7-5AE87A01235D}"/>
              </a:ext>
            </a:extLst>
          </p:cNvPr>
          <p:cNvSpPr/>
          <p:nvPr/>
        </p:nvSpPr>
        <p:spPr>
          <a:xfrm>
            <a:off x="202130" y="676707"/>
            <a:ext cx="9971772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 покоління </a:t>
            </a:r>
            <a:r>
              <a:rPr lang="uk-UA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«Альфа» 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наполегливі й вимогливі, не терплять насильства, не чують вказівок і наказів дорослих, натомість мають високу самооцінку і власну філософію життя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дитячого садочка виступає </a:t>
            </a:r>
          </a:p>
          <a:p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мотиватор</a:t>
            </a:r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особистісного розвитку дитини, </a:t>
            </a:r>
          </a:p>
          <a:p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не хранитель </a:t>
            </a:r>
          </a:p>
          <a:p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стереотипів минувшини</a:t>
            </a:r>
          </a:p>
        </p:txBody>
      </p:sp>
      <p:pic>
        <p:nvPicPr>
          <p:cNvPr id="4" name="Picture 5" descr="C:\Users\User\Desktop\rebenok_ubiraet3_i.jpg">
            <a:extLst>
              <a:ext uri="{FF2B5EF4-FFF2-40B4-BE49-F238E27FC236}">
                <a16:creationId xmlns:a16="http://schemas.microsoft.com/office/drawing/2014/main" id="{802C3A57-AAE7-4842-BE49-E4BC0FED0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3258" y="2202617"/>
            <a:ext cx="3156404" cy="233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ACC0D7-5CAC-4982-BFAE-AC97E26728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0923" y="4670278"/>
            <a:ext cx="3377477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50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783" y="136858"/>
            <a:ext cx="2781050" cy="56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6F30253-F1A6-48D1-8CB9-29B02B80A1CB}"/>
              </a:ext>
            </a:extLst>
          </p:cNvPr>
          <p:cNvSpPr/>
          <p:nvPr/>
        </p:nvSpPr>
        <p:spPr>
          <a:xfrm>
            <a:off x="2156870" y="1100605"/>
            <a:ext cx="957072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 процес в </a:t>
            </a: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 закладах дошкільної освіти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спрямований на </a:t>
            </a:r>
          </a:p>
          <a:p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пізнавальних інтересів, </a:t>
            </a:r>
          </a:p>
          <a:p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емоційного інтелекту та комунікативних умінь, </a:t>
            </a:r>
          </a:p>
          <a:p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щоденне опрацювання пізнавальних та особистісних проблем, пошук можливих рішень у спільній діяльності, застосування умінь, що забезпечує досягнення </a:t>
            </a:r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взаєморозуміння з оточуючим  світом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36D3AC-29FA-4A9A-9A4B-2E54ADF216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3716"/>
            <a:ext cx="2281157" cy="16075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955931-9B60-438E-A6EA-E57DDDE77B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2007" y="4947010"/>
            <a:ext cx="2550696" cy="161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5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0" y="146483"/>
            <a:ext cx="3387405" cy="6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DE8A0E4-DF5F-48FC-AAE2-80E936D73F0C}"/>
              </a:ext>
            </a:extLst>
          </p:cNvPr>
          <p:cNvSpPr/>
          <p:nvPr/>
        </p:nvSpPr>
        <p:spPr>
          <a:xfrm>
            <a:off x="529389" y="917675"/>
            <a:ext cx="106070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Базовому компоненті дошкільної освіти </a:t>
            </a:r>
          </a:p>
          <a:p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зроблено  на  формування мовленнєвої компетентності і визначається як здатність  дитини продукувати  свої звернення, думки, враження  в будь-яких  формах мовленнєвого висловлювання за допомогою  вербальних і невербальних засобів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08C16B-E6A1-4011-841D-C8B0FF3F5D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499" y="4044939"/>
            <a:ext cx="3715351" cy="25021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50B186-2392-40B1-8C1D-08CEECA903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671" y="146483"/>
            <a:ext cx="1353954" cy="19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84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0" y="146483"/>
            <a:ext cx="3387405" cy="6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11A1D63-E78E-422D-9E34-00CFEBC0FB4F}"/>
              </a:ext>
            </a:extLst>
          </p:cNvPr>
          <p:cNvSpPr/>
          <p:nvPr/>
        </p:nvSpPr>
        <p:spPr>
          <a:xfrm>
            <a:off x="189297" y="837399"/>
            <a:ext cx="9416342" cy="5693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Вихователі часто скаржаться, що дошкільники неохоче вступають у діалог, не вміють висловлювати думку.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сформувати в дітей такі вміння?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 підхід до організації мовленнєвої взаємодії. </a:t>
            </a:r>
          </a:p>
          <a:p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всі педагоги спілкуються з дітьми </a:t>
            </a:r>
            <a:r>
              <a:rPr lang="uk-UA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двосторонньо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Тож діалогічність залишається на низькому рівні або відсутня взагалі.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Щоб підтримувати діалогічність і стимулювати мовлення дітей, організовуйте </a:t>
            </a: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пізнавальні діалоги 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 традиційних бесід</a:t>
            </a:r>
            <a:endParaRPr lang="uk-UA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6CE2A6-9C8D-43E4-A5B6-72686540CE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633" y="4388864"/>
            <a:ext cx="2745442" cy="221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6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0" y="146483"/>
            <a:ext cx="3387405" cy="6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7CDBA0A-6A3B-4DA8-B398-C848DC8DA891}"/>
              </a:ext>
            </a:extLst>
          </p:cNvPr>
          <p:cNvSpPr/>
          <p:nvPr/>
        </p:nvSpPr>
        <p:spPr>
          <a:xfrm>
            <a:off x="693019" y="837399"/>
            <a:ext cx="10260531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 – головний інструмент за допомогою якого дитина встановлює контакт із довкіллям, завдяки чому відбувається її соціалізація. </a:t>
            </a:r>
          </a:p>
          <a:p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різнобічного спілкування дитина пізнає цілісність і розмаїття </a:t>
            </a:r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природного, предметного і соціального світів, 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 та розкриває  власний внутрішній світ, </a:t>
            </a: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свій образ «Я»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засвоює та створює культурні цінності</a:t>
            </a:r>
            <a:endParaRPr lang="uk-UA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FCE137-E1C7-43A5-89BB-2C6880CE2C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880" y="4370398"/>
            <a:ext cx="2951265" cy="237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1678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1192</TotalTime>
  <Words>1570</Words>
  <Application>Microsoft Office PowerPoint</Application>
  <PresentationFormat>Широкий екран</PresentationFormat>
  <Paragraphs>142</Paragraphs>
  <Slides>32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41" baseType="lpstr">
      <vt:lpstr>Arial</vt:lpstr>
      <vt:lpstr>Bookman Old Style</vt:lpstr>
      <vt:lpstr>Calibri</vt:lpstr>
      <vt:lpstr>Constantia</vt:lpstr>
      <vt:lpstr>Times New Roman</vt:lpstr>
      <vt:lpstr>Trebuchet MS</vt:lpstr>
      <vt:lpstr>Wingdings</vt:lpstr>
      <vt:lpstr>Wingdings 3</vt:lpstr>
      <vt:lpstr>Грань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Директор</dc:creator>
  <cp:lastModifiedBy>Директор</cp:lastModifiedBy>
  <cp:revision>153</cp:revision>
  <dcterms:created xsi:type="dcterms:W3CDTF">2024-02-22T08:26:37Z</dcterms:created>
  <dcterms:modified xsi:type="dcterms:W3CDTF">2024-05-03T10:58:57Z</dcterms:modified>
</cp:coreProperties>
</file>